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1D7"/>
    <a:srgbClr val="C7A7DD"/>
    <a:srgbClr val="AEE5F8"/>
    <a:srgbClr val="F7EDF7"/>
    <a:srgbClr val="D0F0FC"/>
    <a:srgbClr val="FFB4A7"/>
    <a:srgbClr val="EFD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9943D3-45C6-48DE-BFAF-A95E98F26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8530CA9-D04C-4691-8845-D30A63B5A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47A14E-96EF-4BB5-969E-26722B389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05BC-3F59-40C1-A0E8-198595D6A43D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33F8D4-0231-4913-B2A7-109F7BB89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96D0D8-F253-46B6-8859-1DFC919D8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327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4DD4FA-B3DC-4A73-8E2F-B14CB11D7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F8F2EB5-B019-4575-96AD-1BC1C9D57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CC910B-96C4-45E6-9DA5-C5C3ADF00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05BC-3F59-40C1-A0E8-198595D6A43D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D3F8A5-0B84-4E2B-A45D-41598F66A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23FD7C-F04D-43CE-9668-7344FACB5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273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8E239BA-EB33-4BD8-AF65-6C437DDDB2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1E0A6B-0D32-48A7-A685-D84570FB9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F4463C-414F-46E3-9E6B-8B0F7D9C0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05BC-3F59-40C1-A0E8-198595D6A43D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1A1B9C-E6FB-4F6E-962A-2EA05A1BF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849405-7147-4864-96EF-B0F8FD429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0883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2F544F-D902-45E4-9DE4-650BA2F9E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99F1DA-9B4D-4777-B37B-9AF1BEC30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D17642-C9AC-4414-8DFB-58CCE3157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05BC-3F59-40C1-A0E8-198595D6A43D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DBD079-21C6-4BCD-B7EA-F27BFB157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F7C7CB-843B-467D-A07B-D46AAE5A3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074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FFED19-B72F-4ECE-87D5-B24930137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C86136B-5BB0-411A-952D-FF38947E4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8EA116-BEE9-4D8F-B52F-167EC897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05BC-3F59-40C1-A0E8-198595D6A43D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7645C8-3597-484A-B6A5-8E1571FC0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BF4581-C16E-4E2F-8763-749E6E5F1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018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7AB571-720E-4E06-B469-58E6913C2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24D30F-AFBA-4E86-8C7C-CF70BA389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7B64FFC-D650-49D8-B444-D6F762A68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90D226-EBBA-4994-87E8-8249C7F45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05BC-3F59-40C1-A0E8-198595D6A43D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1B4BA41-B2BB-48D2-A1E8-3529EBAF5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266C08-CE58-475C-965D-EF62F5ACB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4575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6267DC-6FE6-4DC1-A99E-B6246C84B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61F744-C797-4975-B5F7-049F21FA7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83EFDDD-3D08-42E6-B074-1FFC44FFE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1F0EB81-96F2-4FB2-ACC4-5156B18D2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85A5B24-3363-4C9F-8DA1-DF1DCA07B9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A4F8CDF-6A66-4BF7-B949-E4C2922D5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05BC-3F59-40C1-A0E8-198595D6A43D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A5D12B0-2649-4EFF-A3C1-8C2407EEF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76B448D-6EE6-43AC-B8E7-42B04A296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775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3B95EE-8902-4460-96CD-09B374456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7FB2141-C3CF-41C3-AD1E-72F5EAE41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05BC-3F59-40C1-A0E8-198595D6A43D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C344D29-A106-4AA7-A51F-493ABBB4B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FD1FEFE-DC5A-4778-BBBB-1D76C82A2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409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9F0B00C-351F-40DE-AC49-630C5546F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05BC-3F59-40C1-A0E8-198595D6A43D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7C6E0BB-F844-4B55-8B2C-E986E3A60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B8F60A5-AB43-4038-A593-F32585B5F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3995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F8037D-2DE7-4995-83FA-05F7E5610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0C60CB-4AA0-4075-B0BA-88E05C5E7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3FD73EA-E1D3-4ADA-A930-6E5B700D5B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EA6376-60AE-4C08-B810-9798E00F3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05BC-3F59-40C1-A0E8-198595D6A43D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2358D9-6684-44C2-A317-52FF52B78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DCDFB4-4A81-4A1F-9AD3-63879A97F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377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E61076-5D01-4E9B-881C-24FFD6ED1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8D09B1F-CA01-4AF4-8A67-8947B89655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3155ED1-978E-454A-BACF-13E8C1AB7D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8DCB0B-7E78-4820-96BF-2274E375E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05BC-3F59-40C1-A0E8-198595D6A43D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4E98A1E-B953-4D9C-A98E-657778BD5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877842F-B462-4B4F-8207-903B388BB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25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151E014-277C-4ABC-8FB7-0CADE4555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E4679C-DDBA-417F-BA9B-E2390D819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BB7189-9C6F-40B3-AC30-DDF9627B64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B05BC-3F59-40C1-A0E8-198595D6A43D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E04B02-550F-425A-9314-46345E0250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3A3CE9-0242-4979-B993-969F2B03F9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3212C-32CD-46E3-8967-2F345CE546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3057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76DBA70-D21C-4872-80A6-419B4BC40515}"/>
              </a:ext>
            </a:extLst>
          </p:cNvPr>
          <p:cNvSpPr txBox="1"/>
          <p:nvPr/>
        </p:nvSpPr>
        <p:spPr>
          <a:xfrm>
            <a:off x="4423006" y="3944472"/>
            <a:ext cx="35851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Comic Sans MS" panose="030F0702030302020204" pitchFamily="66" charset="0"/>
              </a:rPr>
              <a:t>389 élèves</a:t>
            </a:r>
          </a:p>
        </p:txBody>
      </p:sp>
      <p:sp>
        <p:nvSpPr>
          <p:cNvPr id="5" name="Organigramme : Connecteur 4">
            <a:extLst>
              <a:ext uri="{FF2B5EF4-FFF2-40B4-BE49-F238E27FC236}">
                <a16:creationId xmlns:a16="http://schemas.microsoft.com/office/drawing/2014/main" id="{1448E1F2-4996-44C5-A68A-E18A71424951}"/>
              </a:ext>
            </a:extLst>
          </p:cNvPr>
          <p:cNvSpPr/>
          <p:nvPr/>
        </p:nvSpPr>
        <p:spPr>
          <a:xfrm>
            <a:off x="3818965" y="2204104"/>
            <a:ext cx="1730883" cy="1740368"/>
          </a:xfrm>
          <a:prstGeom prst="flowChartConnector">
            <a:avLst/>
          </a:prstGeom>
          <a:solidFill>
            <a:srgbClr val="AEE5F8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CYCLE 1</a:t>
            </a:r>
          </a:p>
          <a:p>
            <a:pPr algn="ctr"/>
            <a:r>
              <a:rPr lang="fr-FR" b="1" dirty="0"/>
              <a:t>4 classes </a:t>
            </a:r>
          </a:p>
          <a:p>
            <a:pPr algn="ctr"/>
            <a:r>
              <a:rPr lang="fr-FR" dirty="0"/>
              <a:t>2 PS/MS</a:t>
            </a:r>
          </a:p>
          <a:p>
            <a:pPr algn="ctr"/>
            <a:r>
              <a:rPr lang="fr-FR" dirty="0"/>
              <a:t>1 MS/GS</a:t>
            </a:r>
          </a:p>
          <a:p>
            <a:pPr algn="ctr"/>
            <a:r>
              <a:rPr lang="fr-FR" dirty="0"/>
              <a:t>1 GS</a:t>
            </a:r>
          </a:p>
        </p:txBody>
      </p:sp>
      <p:sp>
        <p:nvSpPr>
          <p:cNvPr id="6" name="Organigramme : Connecteur 5">
            <a:extLst>
              <a:ext uri="{FF2B5EF4-FFF2-40B4-BE49-F238E27FC236}">
                <a16:creationId xmlns:a16="http://schemas.microsoft.com/office/drawing/2014/main" id="{5DCA2583-D54C-4D46-8F00-3089674F89C1}"/>
              </a:ext>
            </a:extLst>
          </p:cNvPr>
          <p:cNvSpPr/>
          <p:nvPr/>
        </p:nvSpPr>
        <p:spPr>
          <a:xfrm>
            <a:off x="5350160" y="2210688"/>
            <a:ext cx="1730883" cy="1733784"/>
          </a:xfrm>
          <a:prstGeom prst="flowChartConnecto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CYCLE 2</a:t>
            </a:r>
          </a:p>
          <a:p>
            <a:pPr algn="ctr"/>
            <a:r>
              <a:rPr lang="fr-FR" b="1" dirty="0"/>
              <a:t>6 classes  </a:t>
            </a:r>
          </a:p>
          <a:p>
            <a:pPr algn="ctr"/>
            <a:r>
              <a:rPr lang="fr-FR" dirty="0"/>
              <a:t>2 CP</a:t>
            </a:r>
          </a:p>
          <a:p>
            <a:pPr algn="ctr"/>
            <a:r>
              <a:rPr lang="fr-FR" dirty="0"/>
              <a:t>2 CE1</a:t>
            </a:r>
          </a:p>
          <a:p>
            <a:pPr algn="ctr"/>
            <a:r>
              <a:rPr lang="fr-FR" dirty="0"/>
              <a:t>2 CE2</a:t>
            </a:r>
          </a:p>
        </p:txBody>
      </p:sp>
      <p:sp>
        <p:nvSpPr>
          <p:cNvPr id="8" name="Organigramme : Terminateur 7">
            <a:extLst>
              <a:ext uri="{FF2B5EF4-FFF2-40B4-BE49-F238E27FC236}">
                <a16:creationId xmlns:a16="http://schemas.microsoft.com/office/drawing/2014/main" id="{5165797F-29B5-4354-A28D-0193BC170EC6}"/>
              </a:ext>
            </a:extLst>
          </p:cNvPr>
          <p:cNvSpPr/>
          <p:nvPr/>
        </p:nvSpPr>
        <p:spPr>
          <a:xfrm>
            <a:off x="2549883" y="1255059"/>
            <a:ext cx="3417752" cy="800977"/>
          </a:xfrm>
          <a:prstGeom prst="flowChartTerminator">
            <a:avLst/>
          </a:prstGeom>
          <a:solidFill>
            <a:srgbClr val="F7EDF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 dirty="0"/>
          </a:p>
          <a:p>
            <a:pPr algn="ctr"/>
            <a:r>
              <a:rPr lang="fr-FR" b="1" dirty="0"/>
              <a:t>N. TURIN </a:t>
            </a:r>
          </a:p>
          <a:p>
            <a:pPr algn="ctr"/>
            <a:r>
              <a:rPr lang="fr-FR" dirty="0"/>
              <a:t>Assistante administrative </a:t>
            </a:r>
            <a:endParaRPr lang="fr-FR" b="1" dirty="0"/>
          </a:p>
          <a:p>
            <a:pPr algn="ctr"/>
            <a:endParaRPr lang="fr-FR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F510BDED-DB4E-4AAA-BC83-C1A2AF0510B2}"/>
              </a:ext>
            </a:extLst>
          </p:cNvPr>
          <p:cNvSpPr/>
          <p:nvPr/>
        </p:nvSpPr>
        <p:spPr>
          <a:xfrm>
            <a:off x="3275952" y="4305952"/>
            <a:ext cx="2026329" cy="2058795"/>
          </a:xfrm>
          <a:prstGeom prst="ellipse">
            <a:avLst/>
          </a:prstGeom>
          <a:solidFill>
            <a:srgbClr val="F7ED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ASEM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err="1">
                <a:solidFill>
                  <a:schemeClr val="tx1"/>
                </a:solidFill>
              </a:rPr>
              <a:t>N.Schweizer</a:t>
            </a:r>
            <a:endParaRPr lang="fr-F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S. </a:t>
            </a:r>
            <a:r>
              <a:rPr lang="fr-FR" sz="1400" dirty="0" err="1">
                <a:solidFill>
                  <a:schemeClr val="tx1"/>
                </a:solidFill>
              </a:rPr>
              <a:t>Elharraq</a:t>
            </a:r>
            <a:endParaRPr lang="fr-F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C. </a:t>
            </a:r>
            <a:r>
              <a:rPr lang="fr-FR" sz="1400" dirty="0" err="1">
                <a:solidFill>
                  <a:schemeClr val="tx1"/>
                </a:solidFill>
              </a:rPr>
              <a:t>Chean</a:t>
            </a:r>
            <a:endParaRPr lang="fr-F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N. Belabed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L. Roman-</a:t>
            </a:r>
            <a:r>
              <a:rPr lang="fr-FR" sz="1400" dirty="0" err="1">
                <a:solidFill>
                  <a:schemeClr val="tx1"/>
                </a:solidFill>
              </a:rPr>
              <a:t>antseheno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7" name="Organigramme : Connecteur 6">
            <a:extLst>
              <a:ext uri="{FF2B5EF4-FFF2-40B4-BE49-F238E27FC236}">
                <a16:creationId xmlns:a16="http://schemas.microsoft.com/office/drawing/2014/main" id="{CF62CC4D-4A0F-40D6-90BD-B27703A4EA33}"/>
              </a:ext>
            </a:extLst>
          </p:cNvPr>
          <p:cNvSpPr/>
          <p:nvPr/>
        </p:nvSpPr>
        <p:spPr>
          <a:xfrm>
            <a:off x="6937600" y="2204103"/>
            <a:ext cx="1730883" cy="1740369"/>
          </a:xfrm>
          <a:prstGeom prst="flowChartConnector">
            <a:avLst/>
          </a:prstGeom>
          <a:solidFill>
            <a:srgbClr val="FFB4A7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CYCLE 3</a:t>
            </a:r>
          </a:p>
          <a:p>
            <a:pPr algn="ctr"/>
            <a:r>
              <a:rPr lang="fr-FR" b="1" dirty="0"/>
              <a:t>4 classes </a:t>
            </a:r>
          </a:p>
          <a:p>
            <a:pPr algn="ctr"/>
            <a:r>
              <a:rPr lang="fr-FR" dirty="0"/>
              <a:t>2 CM1</a:t>
            </a:r>
          </a:p>
          <a:p>
            <a:pPr algn="ctr"/>
            <a:r>
              <a:rPr lang="fr-FR" dirty="0"/>
              <a:t>2 CM2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D266AEB9-9C5D-4D28-BB6B-463F0F70282E}"/>
              </a:ext>
            </a:extLst>
          </p:cNvPr>
          <p:cNvSpPr/>
          <p:nvPr/>
        </p:nvSpPr>
        <p:spPr>
          <a:xfrm>
            <a:off x="95951" y="1832393"/>
            <a:ext cx="3314393" cy="489149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Professeurs d’école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A-C. Martorello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A. </a:t>
            </a:r>
            <a:r>
              <a:rPr lang="fr-FR" sz="1400" dirty="0" err="1">
                <a:solidFill>
                  <a:schemeClr val="tx1"/>
                </a:solidFill>
              </a:rPr>
              <a:t>Menneteau</a:t>
            </a:r>
            <a:endParaRPr lang="fr-F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A. Parouty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C. Basset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I. </a:t>
            </a:r>
            <a:r>
              <a:rPr lang="fr-FR" sz="1400" dirty="0" err="1">
                <a:solidFill>
                  <a:schemeClr val="tx1"/>
                </a:solidFill>
              </a:rPr>
              <a:t>Barazer</a:t>
            </a:r>
            <a:endParaRPr lang="fr-F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V. Fillatre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B. Vellard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C. Rémy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S. Tavernier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G. Duvernay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S. Rabier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B. </a:t>
            </a:r>
            <a:r>
              <a:rPr lang="fr-FR" sz="1400" dirty="0" err="1">
                <a:solidFill>
                  <a:schemeClr val="tx1"/>
                </a:solidFill>
              </a:rPr>
              <a:t>Beugnier</a:t>
            </a:r>
            <a:endParaRPr lang="fr-F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C. Helfre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I. </a:t>
            </a:r>
            <a:r>
              <a:rPr lang="fr-FR" sz="1400" dirty="0" err="1">
                <a:solidFill>
                  <a:schemeClr val="tx1"/>
                </a:solidFill>
              </a:rPr>
              <a:t>Delecourt</a:t>
            </a:r>
            <a:endParaRPr lang="fr-F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C. Pinel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L. Bailly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C. </a:t>
            </a:r>
            <a:r>
              <a:rPr lang="fr-FR" sz="1400" dirty="0" err="1">
                <a:solidFill>
                  <a:schemeClr val="tx1"/>
                </a:solidFill>
              </a:rPr>
              <a:t>Gesquiere</a:t>
            </a:r>
            <a:r>
              <a:rPr lang="fr-FR" sz="1400" dirty="0">
                <a:solidFill>
                  <a:schemeClr val="tx1"/>
                </a:solidFill>
              </a:rPr>
              <a:t> : enseignante spécialisée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3FD8B1-3FCE-4A29-8118-5B2CF2564F5E}"/>
              </a:ext>
            </a:extLst>
          </p:cNvPr>
          <p:cNvSpPr/>
          <p:nvPr/>
        </p:nvSpPr>
        <p:spPr>
          <a:xfrm>
            <a:off x="1276668" y="474768"/>
            <a:ext cx="24256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Séverine ROBARD</a:t>
            </a:r>
          </a:p>
          <a:p>
            <a:r>
              <a:rPr lang="fr-FR" sz="2000" dirty="0"/>
              <a:t>Chef d’établissement </a:t>
            </a:r>
            <a:endParaRPr lang="fr-FR" sz="2000" i="1" dirty="0"/>
          </a:p>
        </p:txBody>
      </p:sp>
      <p:sp>
        <p:nvSpPr>
          <p:cNvPr id="11" name="Demi-cadre 10">
            <a:extLst>
              <a:ext uri="{FF2B5EF4-FFF2-40B4-BE49-F238E27FC236}">
                <a16:creationId xmlns:a16="http://schemas.microsoft.com/office/drawing/2014/main" id="{4B343F8F-745C-41A9-B5CE-DD35844134C9}"/>
              </a:ext>
            </a:extLst>
          </p:cNvPr>
          <p:cNvSpPr/>
          <p:nvPr/>
        </p:nvSpPr>
        <p:spPr>
          <a:xfrm>
            <a:off x="972924" y="216271"/>
            <a:ext cx="761826" cy="1038788"/>
          </a:xfrm>
          <a:prstGeom prst="halfFram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Demi-cadre 11">
            <a:extLst>
              <a:ext uri="{FF2B5EF4-FFF2-40B4-BE49-F238E27FC236}">
                <a16:creationId xmlns:a16="http://schemas.microsoft.com/office/drawing/2014/main" id="{66360E98-10F4-462B-93DD-D19A8AE73AF8}"/>
              </a:ext>
            </a:extLst>
          </p:cNvPr>
          <p:cNvSpPr/>
          <p:nvPr/>
        </p:nvSpPr>
        <p:spPr>
          <a:xfrm>
            <a:off x="9663863" y="242804"/>
            <a:ext cx="761826" cy="1038788"/>
          </a:xfrm>
          <a:prstGeom prst="halfFram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AFF29B-1E9E-4DB6-9813-C5F99387720D}"/>
              </a:ext>
            </a:extLst>
          </p:cNvPr>
          <p:cNvSpPr/>
          <p:nvPr/>
        </p:nvSpPr>
        <p:spPr>
          <a:xfrm>
            <a:off x="9946307" y="474768"/>
            <a:ext cx="18221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Pascal PARISOT</a:t>
            </a:r>
          </a:p>
          <a:p>
            <a:r>
              <a:rPr lang="fr-FR" sz="2000" dirty="0"/>
              <a:t>Président OGEC</a:t>
            </a:r>
            <a:endParaRPr lang="fr-FR" sz="2000" i="1" dirty="0"/>
          </a:p>
        </p:txBody>
      </p:sp>
      <p:sp>
        <p:nvSpPr>
          <p:cNvPr id="15" name="Organigramme : Terminateur 14">
            <a:extLst>
              <a:ext uri="{FF2B5EF4-FFF2-40B4-BE49-F238E27FC236}">
                <a16:creationId xmlns:a16="http://schemas.microsoft.com/office/drawing/2014/main" id="{EA864997-A095-4582-BB15-EBF68A2B1852}"/>
              </a:ext>
            </a:extLst>
          </p:cNvPr>
          <p:cNvSpPr/>
          <p:nvPr/>
        </p:nvSpPr>
        <p:spPr>
          <a:xfrm>
            <a:off x="6096000" y="1241111"/>
            <a:ext cx="3417752" cy="800977"/>
          </a:xfrm>
          <a:prstGeom prst="flowChartTerminator">
            <a:avLst/>
          </a:prstGeom>
          <a:solidFill>
            <a:srgbClr val="F7EDF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 dirty="0"/>
          </a:p>
          <a:p>
            <a:pPr algn="ctr"/>
            <a:r>
              <a:rPr lang="fr-FR" b="1" dirty="0"/>
              <a:t>G. GONTHIER  </a:t>
            </a:r>
          </a:p>
          <a:p>
            <a:pPr algn="ctr"/>
            <a:r>
              <a:rPr lang="fr-FR" dirty="0"/>
              <a:t>Assistante de gestion </a:t>
            </a:r>
            <a:endParaRPr lang="fr-FR" i="1" dirty="0"/>
          </a:p>
          <a:p>
            <a:pPr algn="ctr"/>
            <a:endParaRPr lang="fr-FR" dirty="0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9EE519B4-4458-472A-BD8C-F6DFCC2CE6B5}"/>
              </a:ext>
            </a:extLst>
          </p:cNvPr>
          <p:cNvSpPr/>
          <p:nvPr/>
        </p:nvSpPr>
        <p:spPr>
          <a:xfrm>
            <a:off x="5301778" y="4314215"/>
            <a:ext cx="2026329" cy="2058795"/>
          </a:xfrm>
          <a:prstGeom prst="ellipse">
            <a:avLst/>
          </a:prstGeom>
          <a:solidFill>
            <a:srgbClr val="F7ED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400" b="1" dirty="0">
              <a:solidFill>
                <a:schemeClr val="tx1"/>
              </a:solidFill>
            </a:endParaRPr>
          </a:p>
          <a:p>
            <a:pPr algn="ctr"/>
            <a:r>
              <a:rPr lang="fr-FR" b="1" dirty="0">
                <a:solidFill>
                  <a:schemeClr val="tx1"/>
                </a:solidFill>
              </a:rPr>
              <a:t>Surveillants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C. Ghislain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N. </a:t>
            </a:r>
            <a:r>
              <a:rPr lang="fr-FR" sz="1400" dirty="0" err="1">
                <a:solidFill>
                  <a:schemeClr val="tx1"/>
                </a:solidFill>
              </a:rPr>
              <a:t>Sebahi</a:t>
            </a:r>
            <a:endParaRPr lang="fr-F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D. Valverde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C. Charlet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H. </a:t>
            </a:r>
            <a:r>
              <a:rPr lang="fr-FR" sz="1400" dirty="0" err="1">
                <a:solidFill>
                  <a:schemeClr val="tx1"/>
                </a:solidFill>
              </a:rPr>
              <a:t>Sawuki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Vuvu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E8AE6DFF-655A-4740-B6F9-3D93E6D423CE}"/>
              </a:ext>
            </a:extLst>
          </p:cNvPr>
          <p:cNvSpPr/>
          <p:nvPr/>
        </p:nvSpPr>
        <p:spPr>
          <a:xfrm>
            <a:off x="7335075" y="4314215"/>
            <a:ext cx="2026329" cy="2058795"/>
          </a:xfrm>
          <a:prstGeom prst="ellipse">
            <a:avLst/>
          </a:prstGeom>
          <a:solidFill>
            <a:srgbClr val="F7ED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Entretien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L. </a:t>
            </a:r>
            <a:r>
              <a:rPr lang="fr-FR" sz="1400" dirty="0" err="1">
                <a:solidFill>
                  <a:schemeClr val="tx1"/>
                </a:solidFill>
              </a:rPr>
              <a:t>Letailleur</a:t>
            </a:r>
            <a:endParaRPr lang="fr-F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A. </a:t>
            </a:r>
            <a:r>
              <a:rPr lang="fr-FR" sz="1400" dirty="0" err="1">
                <a:solidFill>
                  <a:schemeClr val="tx1"/>
                </a:solidFill>
              </a:rPr>
              <a:t>Verbeke</a:t>
            </a:r>
            <a:endParaRPr lang="fr-F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F. </a:t>
            </a:r>
            <a:r>
              <a:rPr lang="fr-FR" sz="1400" dirty="0" err="1">
                <a:solidFill>
                  <a:schemeClr val="tx1"/>
                </a:solidFill>
              </a:rPr>
              <a:t>Sanehy</a:t>
            </a:r>
            <a:endParaRPr lang="fr-FR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A. Mathelot (prestataire)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9F4B395-5808-4D46-94DA-375DD97B32EC}"/>
              </a:ext>
            </a:extLst>
          </p:cNvPr>
          <p:cNvSpPr/>
          <p:nvPr/>
        </p:nvSpPr>
        <p:spPr>
          <a:xfrm>
            <a:off x="9451112" y="2404061"/>
            <a:ext cx="2662867" cy="544367"/>
          </a:xfrm>
          <a:prstGeom prst="rect">
            <a:avLst/>
          </a:prstGeom>
          <a:solidFill>
            <a:srgbClr val="F7ED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</a:rPr>
              <a:t>Educatrice sportive  </a:t>
            </a:r>
          </a:p>
          <a:p>
            <a:r>
              <a:rPr lang="fr-FR" sz="1400" dirty="0">
                <a:solidFill>
                  <a:schemeClr val="tx1"/>
                </a:solidFill>
              </a:rPr>
              <a:t>C. Bataille 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86B72CB-B85D-4650-877E-DBFDD35B117F}"/>
              </a:ext>
            </a:extLst>
          </p:cNvPr>
          <p:cNvSpPr/>
          <p:nvPr/>
        </p:nvSpPr>
        <p:spPr>
          <a:xfrm>
            <a:off x="9451112" y="4441259"/>
            <a:ext cx="2644937" cy="544367"/>
          </a:xfrm>
          <a:prstGeom prst="rect">
            <a:avLst/>
          </a:prstGeom>
          <a:solidFill>
            <a:srgbClr val="F7ED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</a:rPr>
              <a:t>Bibliothécaire</a:t>
            </a:r>
            <a:r>
              <a:rPr lang="fr-FR" b="1" dirty="0"/>
              <a:t> </a:t>
            </a:r>
            <a:endParaRPr lang="fr-FR" b="1" dirty="0">
              <a:solidFill>
                <a:schemeClr val="tx1"/>
              </a:solidFill>
            </a:endParaRPr>
          </a:p>
          <a:p>
            <a:r>
              <a:rPr lang="fr-FR" sz="1400" dirty="0">
                <a:solidFill>
                  <a:schemeClr val="tx1"/>
                </a:solidFill>
              </a:rPr>
              <a:t>I. Lefeuvre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5072DB0-D244-4E52-BE3C-8F45D29E0103}"/>
              </a:ext>
            </a:extLst>
          </p:cNvPr>
          <p:cNvSpPr/>
          <p:nvPr/>
        </p:nvSpPr>
        <p:spPr>
          <a:xfrm>
            <a:off x="9451112" y="3082346"/>
            <a:ext cx="2662867" cy="544367"/>
          </a:xfrm>
          <a:prstGeom prst="rect">
            <a:avLst/>
          </a:prstGeom>
          <a:solidFill>
            <a:srgbClr val="F7ED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</a:rPr>
              <a:t>Professeur Anglais  </a:t>
            </a:r>
          </a:p>
          <a:p>
            <a:r>
              <a:rPr lang="fr-FR" sz="1400" dirty="0">
                <a:solidFill>
                  <a:schemeClr val="tx1"/>
                </a:solidFill>
              </a:rPr>
              <a:t>C. </a:t>
            </a:r>
            <a:r>
              <a:rPr lang="fr-FR" sz="1400" dirty="0" err="1">
                <a:solidFill>
                  <a:schemeClr val="tx1"/>
                </a:solidFill>
              </a:rPr>
              <a:t>Souman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215D018-F101-4CC8-BA54-6608489A8A83}"/>
              </a:ext>
            </a:extLst>
          </p:cNvPr>
          <p:cNvSpPr/>
          <p:nvPr/>
        </p:nvSpPr>
        <p:spPr>
          <a:xfrm>
            <a:off x="9451112" y="3756801"/>
            <a:ext cx="2653902" cy="544367"/>
          </a:xfrm>
          <a:prstGeom prst="rect">
            <a:avLst/>
          </a:prstGeom>
          <a:solidFill>
            <a:srgbClr val="F7ED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</a:rPr>
              <a:t>Animateur informatique</a:t>
            </a:r>
            <a:r>
              <a:rPr lang="fr-FR" b="1" dirty="0"/>
              <a:t> 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sz="1400" dirty="0">
                <a:solidFill>
                  <a:schemeClr val="tx1"/>
                </a:solidFill>
              </a:rPr>
              <a:t>B. </a:t>
            </a:r>
            <a:r>
              <a:rPr lang="fr-FR" sz="1400" dirty="0" err="1">
                <a:solidFill>
                  <a:schemeClr val="tx1"/>
                </a:solidFill>
              </a:rPr>
              <a:t>Cheruet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6B8ED4D6-4797-48C9-A59B-2FF0E6061165}"/>
              </a:ext>
            </a:extLst>
          </p:cNvPr>
          <p:cNvSpPr/>
          <p:nvPr/>
        </p:nvSpPr>
        <p:spPr>
          <a:xfrm>
            <a:off x="9569974" y="5125717"/>
            <a:ext cx="2326191" cy="82219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AESH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M. Robert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H. </a:t>
            </a:r>
            <a:r>
              <a:rPr lang="fr-FR" sz="1400" dirty="0" err="1">
                <a:solidFill>
                  <a:schemeClr val="tx1"/>
                </a:solidFill>
              </a:rPr>
              <a:t>Sawuki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Vuvu</a:t>
            </a:r>
            <a:endParaRPr lang="fr-FR" b="1" dirty="0">
              <a:solidFill>
                <a:schemeClr val="tx1"/>
              </a:solidFill>
            </a:endParaRPr>
          </a:p>
        </p:txBody>
      </p:sp>
      <p:pic>
        <p:nvPicPr>
          <p:cNvPr id="26" name="Image 25" descr="Logo ecole coul petit.jpg">
            <a:extLst>
              <a:ext uri="{FF2B5EF4-FFF2-40B4-BE49-F238E27FC236}">
                <a16:creationId xmlns:a16="http://schemas.microsoft.com/office/drawing/2014/main" id="{7596AD98-BD2E-41E3-BEE5-77C8D186943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81" y="4094"/>
            <a:ext cx="1564640" cy="117856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 : avec coins supérieurs arrondis 26">
            <a:extLst>
              <a:ext uri="{FF2B5EF4-FFF2-40B4-BE49-F238E27FC236}">
                <a16:creationId xmlns:a16="http://schemas.microsoft.com/office/drawing/2014/main" id="{398A82AB-C62E-436F-B761-60371701983C}"/>
              </a:ext>
            </a:extLst>
          </p:cNvPr>
          <p:cNvSpPr/>
          <p:nvPr/>
        </p:nvSpPr>
        <p:spPr>
          <a:xfrm>
            <a:off x="3572888" y="6439155"/>
            <a:ext cx="5285423" cy="372424"/>
          </a:xfrm>
          <a:prstGeom prst="round2SameRect">
            <a:avLst/>
          </a:prstGeom>
          <a:solidFill>
            <a:srgbClr val="D9D1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Restauration </a:t>
            </a:r>
            <a:r>
              <a:rPr lang="fr-FR" b="1" dirty="0" err="1">
                <a:solidFill>
                  <a:schemeClr val="tx1"/>
                </a:solidFill>
              </a:rPr>
              <a:t>Convivio</a:t>
            </a:r>
            <a:r>
              <a:rPr lang="fr-FR" b="1" dirty="0">
                <a:solidFill>
                  <a:schemeClr val="tx1"/>
                </a:solidFill>
              </a:rPr>
              <a:t> : </a:t>
            </a:r>
            <a:r>
              <a:rPr lang="fr-FR" sz="1400" dirty="0">
                <a:solidFill>
                  <a:schemeClr val="tx1"/>
                </a:solidFill>
              </a:rPr>
              <a:t>M. </a:t>
            </a:r>
            <a:r>
              <a:rPr lang="fr-FR" sz="1400" dirty="0" err="1">
                <a:solidFill>
                  <a:schemeClr val="tx1"/>
                </a:solidFill>
              </a:rPr>
              <a:t>Chipan</a:t>
            </a:r>
            <a:r>
              <a:rPr lang="fr-FR" sz="1400" dirty="0">
                <a:solidFill>
                  <a:schemeClr val="tx1"/>
                </a:solidFill>
              </a:rPr>
              <a:t> et O. Petit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8" name="Demi-cadre 27">
            <a:extLst>
              <a:ext uri="{FF2B5EF4-FFF2-40B4-BE49-F238E27FC236}">
                <a16:creationId xmlns:a16="http://schemas.microsoft.com/office/drawing/2014/main" id="{B7467DB5-CC56-4510-96DF-3B4C3BF2FE10}"/>
              </a:ext>
            </a:extLst>
          </p:cNvPr>
          <p:cNvSpPr/>
          <p:nvPr/>
        </p:nvSpPr>
        <p:spPr>
          <a:xfrm>
            <a:off x="9663863" y="1502166"/>
            <a:ext cx="382665" cy="544367"/>
          </a:xfrm>
          <a:prstGeom prst="halfFram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553D2DD-4C51-487B-ADCF-6D7985997388}"/>
              </a:ext>
            </a:extLst>
          </p:cNvPr>
          <p:cNvSpPr/>
          <p:nvPr/>
        </p:nvSpPr>
        <p:spPr>
          <a:xfrm>
            <a:off x="9838758" y="1591058"/>
            <a:ext cx="2159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Père </a:t>
            </a:r>
            <a:r>
              <a:rPr lang="fr-FR" b="1" dirty="0" err="1"/>
              <a:t>Sabatié</a:t>
            </a:r>
            <a:r>
              <a:rPr lang="fr-FR" b="1" dirty="0"/>
              <a:t> Garat</a:t>
            </a:r>
          </a:p>
          <a:p>
            <a:r>
              <a:rPr lang="fr-FR" dirty="0"/>
              <a:t>Prêtre référent</a:t>
            </a:r>
            <a:endParaRPr lang="fr-FR" i="1" dirty="0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65DA9E9D-5604-4763-B124-609731A04234}"/>
              </a:ext>
            </a:extLst>
          </p:cNvPr>
          <p:cNvSpPr/>
          <p:nvPr/>
        </p:nvSpPr>
        <p:spPr>
          <a:xfrm>
            <a:off x="9569975" y="6087998"/>
            <a:ext cx="2326190" cy="63589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Service civique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</a:rPr>
              <a:t>C. Turam</a:t>
            </a:r>
          </a:p>
        </p:txBody>
      </p:sp>
    </p:spTree>
    <p:extLst>
      <p:ext uri="{BB962C8B-B14F-4D97-AF65-F5344CB8AC3E}">
        <p14:creationId xmlns:p14="http://schemas.microsoft.com/office/powerpoint/2010/main" val="11708688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205</Words>
  <Application>Microsoft Office PowerPoint</Application>
  <PresentationFormat>Grand écran</PresentationFormat>
  <Paragraphs>76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Séverine ROBARD</dc:creator>
  <cp:lastModifiedBy>Séverine Robard</cp:lastModifiedBy>
  <cp:revision>28</cp:revision>
  <dcterms:created xsi:type="dcterms:W3CDTF">2019-11-17T17:19:52Z</dcterms:created>
  <dcterms:modified xsi:type="dcterms:W3CDTF">2024-11-07T07:16:13Z</dcterms:modified>
</cp:coreProperties>
</file>